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1"/>
  </p:notesMasterIdLst>
  <p:sldIdLst>
    <p:sldId id="256" r:id="rId2"/>
    <p:sldId id="340" r:id="rId3"/>
    <p:sldId id="326" r:id="rId4"/>
    <p:sldId id="348" r:id="rId5"/>
    <p:sldId id="349" r:id="rId6"/>
    <p:sldId id="325" r:id="rId7"/>
    <p:sldId id="341" r:id="rId8"/>
    <p:sldId id="350" r:id="rId9"/>
    <p:sldId id="322" r:id="rId10"/>
    <p:sldId id="327" r:id="rId11"/>
    <p:sldId id="310" r:id="rId12"/>
    <p:sldId id="337" r:id="rId13"/>
    <p:sldId id="338" r:id="rId14"/>
    <p:sldId id="339" r:id="rId15"/>
    <p:sldId id="311" r:id="rId16"/>
    <p:sldId id="318" r:id="rId17"/>
    <p:sldId id="328" r:id="rId18"/>
    <p:sldId id="351" r:id="rId19"/>
    <p:sldId id="28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258374-C902-4710-873C-977A51CBC22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1C223B97-B636-4D8C-B255-169E1CF51157}">
      <dgm:prSet custT="1"/>
      <dgm:spPr>
        <a:gradFill rotWithShape="0">
          <a:gsLst>
            <a:gs pos="0">
              <a:srgbClr val="DDEBCF"/>
            </a:gs>
            <a:gs pos="50000">
              <a:srgbClr val="9CB86E"/>
            </a:gs>
            <a:gs pos="100000">
              <a:srgbClr val="156B13"/>
            </a:gs>
          </a:gsLst>
          <a:lin ang="5400000" scaled="0"/>
        </a:gradFill>
      </dgm:spPr>
      <dgm:t>
        <a:bodyPr/>
        <a:lstStyle/>
        <a:p>
          <a:pPr rtl="0"/>
          <a:endParaRPr lang="en-US" sz="6000" b="1" u="none" dirty="0" smtClean="0">
            <a:solidFill>
              <a:schemeClr val="tx1">
                <a:lumMod val="95000"/>
              </a:schemeClr>
            </a:solidFill>
          </a:endParaRPr>
        </a:p>
        <a:p>
          <a:pPr rtl="0"/>
          <a:r>
            <a:rPr lang="en-US" sz="6000" b="1" u="none" dirty="0" smtClean="0">
              <a:solidFill>
                <a:schemeClr val="tx1">
                  <a:lumMod val="95000"/>
                </a:schemeClr>
              </a:solidFill>
            </a:rPr>
            <a:t>MOTIVATION</a:t>
          </a:r>
          <a:r>
            <a:rPr lang="en-US" sz="4000" b="1" dirty="0" smtClean="0"/>
            <a:t/>
          </a:r>
          <a:br>
            <a:rPr lang="en-US" sz="4000" b="1" dirty="0" smtClean="0"/>
          </a:br>
          <a:endParaRPr lang="en-US" sz="4000" b="1" dirty="0"/>
        </a:p>
      </dgm:t>
    </dgm:pt>
    <dgm:pt modelId="{5CBEEC23-C474-4BE3-AEAB-3D626B78CA87}" type="parTrans" cxnId="{2674E515-B293-45F1-A34E-51C3B94924DD}">
      <dgm:prSet/>
      <dgm:spPr/>
      <dgm:t>
        <a:bodyPr/>
        <a:lstStyle/>
        <a:p>
          <a:endParaRPr lang="en-IN"/>
        </a:p>
      </dgm:t>
    </dgm:pt>
    <dgm:pt modelId="{F8CC95EA-EADB-4188-985B-AF8C1F312131}" type="sibTrans" cxnId="{2674E515-B293-45F1-A34E-51C3B94924DD}">
      <dgm:prSet/>
      <dgm:spPr/>
      <dgm:t>
        <a:bodyPr/>
        <a:lstStyle/>
        <a:p>
          <a:endParaRPr lang="en-IN"/>
        </a:p>
      </dgm:t>
    </dgm:pt>
    <dgm:pt modelId="{1809DCF4-2F71-4F18-A57F-A7ED2A93AFD0}" type="pres">
      <dgm:prSet presAssocID="{2A258374-C902-4710-873C-977A51CBC228}" presName="Name0" presStyleCnt="0">
        <dgm:presLayoutVars>
          <dgm:dir/>
          <dgm:animLvl val="lvl"/>
          <dgm:resizeHandles val="exact"/>
        </dgm:presLayoutVars>
      </dgm:prSet>
      <dgm:spPr/>
      <dgm:t>
        <a:bodyPr/>
        <a:lstStyle/>
        <a:p>
          <a:endParaRPr lang="en-IN"/>
        </a:p>
      </dgm:t>
    </dgm:pt>
    <dgm:pt modelId="{8143C3C6-235D-4E20-88F1-3C6E99F5E791}" type="pres">
      <dgm:prSet presAssocID="{1C223B97-B636-4D8C-B255-169E1CF51157}" presName="linNode" presStyleCnt="0"/>
      <dgm:spPr/>
    </dgm:pt>
    <dgm:pt modelId="{875C1F5A-E318-44E7-81E7-A0F96E7C45F0}" type="pres">
      <dgm:prSet presAssocID="{1C223B97-B636-4D8C-B255-169E1CF51157}" presName="parentText" presStyleLbl="node1" presStyleIdx="0" presStyleCnt="1" custScaleX="268361" custLinFactNeighborX="2354" custLinFactNeighborY="-13395">
        <dgm:presLayoutVars>
          <dgm:chMax val="1"/>
          <dgm:bulletEnabled val="1"/>
        </dgm:presLayoutVars>
      </dgm:prSet>
      <dgm:spPr/>
      <dgm:t>
        <a:bodyPr/>
        <a:lstStyle/>
        <a:p>
          <a:endParaRPr lang="en-IN"/>
        </a:p>
      </dgm:t>
    </dgm:pt>
  </dgm:ptLst>
  <dgm:cxnLst>
    <dgm:cxn modelId="{5247339A-2E31-489C-B717-565878F93221}" type="presOf" srcId="{2A258374-C902-4710-873C-977A51CBC228}" destId="{1809DCF4-2F71-4F18-A57F-A7ED2A93AFD0}" srcOrd="0" destOrd="0" presId="urn:microsoft.com/office/officeart/2005/8/layout/vList5"/>
    <dgm:cxn modelId="{2674E515-B293-45F1-A34E-51C3B94924DD}" srcId="{2A258374-C902-4710-873C-977A51CBC228}" destId="{1C223B97-B636-4D8C-B255-169E1CF51157}" srcOrd="0" destOrd="0" parTransId="{5CBEEC23-C474-4BE3-AEAB-3D626B78CA87}" sibTransId="{F8CC95EA-EADB-4188-985B-AF8C1F312131}"/>
    <dgm:cxn modelId="{85DD2FD0-6CEC-4F87-99C3-2FD0F599E3E4}" type="presOf" srcId="{1C223B97-B636-4D8C-B255-169E1CF51157}" destId="{875C1F5A-E318-44E7-81E7-A0F96E7C45F0}" srcOrd="0" destOrd="0" presId="urn:microsoft.com/office/officeart/2005/8/layout/vList5"/>
    <dgm:cxn modelId="{A3726F0B-77D2-49B6-BB8A-E08FEC3DA362}" type="presParOf" srcId="{1809DCF4-2F71-4F18-A57F-A7ED2A93AFD0}" destId="{8143C3C6-235D-4E20-88F1-3C6E99F5E791}" srcOrd="0" destOrd="0" presId="urn:microsoft.com/office/officeart/2005/8/layout/vList5"/>
    <dgm:cxn modelId="{3B4F6541-F919-48D1-A342-81FF8A0C99BB}" type="presParOf" srcId="{8143C3C6-235D-4E20-88F1-3C6E99F5E791}" destId="{875C1F5A-E318-44E7-81E7-A0F96E7C45F0}" srcOrd="0"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CA1094-BD8F-4386-9533-65E539BB0038}" type="datetimeFigureOut">
              <a:rPr lang="en-US" smtClean="0"/>
              <a:pPr/>
              <a:t>8/11/2021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1CF535-8757-44C3-9E4A-FEAFBC33AFE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1CF535-8757-44C3-9E4A-FEAFBC33AFE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8/11/2021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8/11/2021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60000"/>
            <a:lumOff val="40000"/>
          </a:schemeClr>
        </a:solidFill>
        <a:effectLst/>
      </p:bgPr>
    </p:bg>
    <p:spTree>
      <p:nvGrpSpPr>
        <p:cNvPr id="1" name=""/>
        <p:cNvGrpSpPr/>
        <p:nvPr/>
      </p:nvGrpSpPr>
      <p:grpSpPr>
        <a:xfrm>
          <a:off x="0" y="0"/>
          <a:ext cx="0" cy="0"/>
          <a:chOff x="0" y="0"/>
          <a:chExt cx="0" cy="0"/>
        </a:xfrm>
      </p:grpSpPr>
      <p:graphicFrame>
        <p:nvGraphicFramePr>
          <p:cNvPr id="4" name="Diagram 3"/>
          <p:cNvGraphicFramePr/>
          <p:nvPr/>
        </p:nvGraphicFramePr>
        <p:xfrm>
          <a:off x="0" y="457200"/>
          <a:ext cx="8991600" cy="236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Table 5"/>
          <p:cNvGraphicFramePr>
            <a:graphicFrameLocks noGrp="1"/>
          </p:cNvGraphicFramePr>
          <p:nvPr/>
        </p:nvGraphicFramePr>
        <p:xfrm>
          <a:off x="381000" y="2971800"/>
          <a:ext cx="8229600" cy="3352800"/>
        </p:xfrm>
        <a:graphic>
          <a:graphicData uri="http://schemas.openxmlformats.org/drawingml/2006/table">
            <a:tbl>
              <a:tblPr/>
              <a:tblGrid>
                <a:gridCol w="8229600"/>
              </a:tblGrid>
              <a:tr h="529096">
                <a:tc>
                  <a:txBody>
                    <a:bodyPr/>
                    <a:lstStyle/>
                    <a:p>
                      <a:pPr marL="0" marR="0" algn="ctr">
                        <a:lnSpc>
                          <a:spcPct val="115000"/>
                        </a:lnSpc>
                        <a:spcBef>
                          <a:spcPts val="0"/>
                        </a:spcBef>
                        <a:spcAft>
                          <a:spcPts val="0"/>
                        </a:spcAft>
                      </a:pPr>
                      <a:endParaRPr lang="en-US" sz="2800" b="1" dirty="0" smtClean="0">
                        <a:solidFill>
                          <a:srgbClr val="002060"/>
                        </a:solidFill>
                        <a:latin typeface="Arial Narrow"/>
                        <a:ea typeface="Times New Roman"/>
                      </a:endParaRPr>
                    </a:p>
                  </a:txBody>
                  <a:tcPr marL="63500" marR="63500" marT="0" marB="0">
                    <a:lnL>
                      <a:noFill/>
                    </a:lnL>
                    <a:lnR>
                      <a:noFill/>
                    </a:lnR>
                    <a:lnT>
                      <a:noFill/>
                    </a:lnT>
                    <a:lnB>
                      <a:noFill/>
                    </a:lnB>
                    <a:solidFill>
                      <a:schemeClr val="accent1">
                        <a:hueOff val="0"/>
                        <a:satOff val="0"/>
                        <a:lumOff val="0"/>
                      </a:schemeClr>
                    </a:solidFill>
                  </a:tcPr>
                </a:tc>
              </a:tr>
              <a:tr h="2823704">
                <a:tc>
                  <a:txBody>
                    <a:bodyPr/>
                    <a:lstStyle/>
                    <a:p>
                      <a:pPr marL="0" marR="0" algn="ctr">
                        <a:lnSpc>
                          <a:spcPct val="115000"/>
                        </a:lnSpc>
                        <a:spcBef>
                          <a:spcPts val="0"/>
                        </a:spcBef>
                        <a:spcAft>
                          <a:spcPts val="0"/>
                        </a:spcAft>
                      </a:pPr>
                      <a:r>
                        <a:rPr lang="en-US" sz="3200" b="1" dirty="0" err="1" smtClean="0">
                          <a:solidFill>
                            <a:srgbClr val="002060"/>
                          </a:solidFill>
                          <a:latin typeface="Microsoft Sans Serif"/>
                          <a:ea typeface="Times New Roman"/>
                        </a:rPr>
                        <a:t>Dr.Kate</a:t>
                      </a:r>
                      <a:r>
                        <a:rPr lang="en-US" sz="3200" b="1" dirty="0" smtClean="0">
                          <a:solidFill>
                            <a:srgbClr val="002060"/>
                          </a:solidFill>
                          <a:latin typeface="Microsoft Sans Serif"/>
                          <a:ea typeface="Times New Roman"/>
                        </a:rPr>
                        <a:t> </a:t>
                      </a:r>
                      <a:r>
                        <a:rPr lang="en-US" sz="3200" b="1" dirty="0" err="1" smtClean="0">
                          <a:solidFill>
                            <a:srgbClr val="002060"/>
                          </a:solidFill>
                          <a:latin typeface="Microsoft Sans Serif"/>
                          <a:ea typeface="Times New Roman"/>
                        </a:rPr>
                        <a:t>Dandesh</a:t>
                      </a:r>
                      <a:r>
                        <a:rPr lang="en-US" sz="3200" b="1" dirty="0" smtClean="0">
                          <a:solidFill>
                            <a:srgbClr val="002060"/>
                          </a:solidFill>
                          <a:latin typeface="Microsoft Sans Serif"/>
                          <a:ea typeface="Times New Roman"/>
                        </a:rPr>
                        <a:t> Kumar</a:t>
                      </a:r>
                    </a:p>
                    <a:p>
                      <a:pPr marL="0" marR="0" algn="ctr">
                        <a:lnSpc>
                          <a:spcPct val="115000"/>
                        </a:lnSpc>
                        <a:spcBef>
                          <a:spcPts val="0"/>
                        </a:spcBef>
                        <a:spcAft>
                          <a:spcPts val="0"/>
                        </a:spcAft>
                      </a:pPr>
                      <a:r>
                        <a:rPr lang="en-US" sz="3200" b="1" dirty="0" smtClean="0">
                          <a:solidFill>
                            <a:srgbClr val="002060"/>
                          </a:solidFill>
                          <a:latin typeface="Microsoft Sans Serif"/>
                          <a:ea typeface="Times New Roman"/>
                        </a:rPr>
                        <a:t>Associate</a:t>
                      </a:r>
                      <a:r>
                        <a:rPr lang="en-US" sz="3200" b="1" baseline="0" dirty="0" smtClean="0">
                          <a:solidFill>
                            <a:srgbClr val="002060"/>
                          </a:solidFill>
                          <a:latin typeface="Microsoft Sans Serif"/>
                          <a:ea typeface="Times New Roman"/>
                        </a:rPr>
                        <a:t> Professor</a:t>
                      </a:r>
                      <a:endParaRPr lang="en-US" sz="3200" b="1" dirty="0" smtClean="0">
                        <a:solidFill>
                          <a:srgbClr val="002060"/>
                        </a:solidFill>
                        <a:latin typeface="Microsoft Sans Serif"/>
                        <a:ea typeface="Times New Roman"/>
                      </a:endParaRPr>
                    </a:p>
                    <a:p>
                      <a:pPr marL="0" marR="0" algn="ctr">
                        <a:lnSpc>
                          <a:spcPct val="115000"/>
                        </a:lnSpc>
                        <a:spcBef>
                          <a:spcPts val="0"/>
                        </a:spcBef>
                        <a:spcAft>
                          <a:spcPts val="0"/>
                        </a:spcAft>
                      </a:pPr>
                      <a:r>
                        <a:rPr lang="en-US" sz="3200" b="1" dirty="0" smtClean="0">
                          <a:solidFill>
                            <a:srgbClr val="002060"/>
                          </a:solidFill>
                          <a:latin typeface="Microsoft Sans Serif"/>
                          <a:ea typeface="Times New Roman"/>
                        </a:rPr>
                        <a:t>Modern Institute of Teacher Education</a:t>
                      </a:r>
                    </a:p>
                    <a:p>
                      <a:pPr marL="0" marR="0" algn="ctr">
                        <a:lnSpc>
                          <a:spcPct val="115000"/>
                        </a:lnSpc>
                        <a:spcBef>
                          <a:spcPts val="0"/>
                        </a:spcBef>
                        <a:spcAft>
                          <a:spcPts val="0"/>
                        </a:spcAft>
                      </a:pPr>
                      <a:r>
                        <a:rPr lang="en-US" sz="3200" b="1" dirty="0" err="1" smtClean="0">
                          <a:solidFill>
                            <a:srgbClr val="002060"/>
                          </a:solidFill>
                          <a:latin typeface="Microsoft Sans Serif"/>
                          <a:ea typeface="Times New Roman"/>
                        </a:rPr>
                        <a:t>Kohima</a:t>
                      </a:r>
                      <a:r>
                        <a:rPr lang="en-US" sz="3200" b="1" dirty="0" smtClean="0">
                          <a:solidFill>
                            <a:srgbClr val="002060"/>
                          </a:solidFill>
                          <a:latin typeface="Microsoft Sans Serif"/>
                          <a:ea typeface="Times New Roman"/>
                        </a:rPr>
                        <a:t>,</a:t>
                      </a:r>
                      <a:r>
                        <a:rPr lang="en-US" sz="3200" b="1" baseline="0" dirty="0" smtClean="0">
                          <a:solidFill>
                            <a:srgbClr val="002060"/>
                          </a:solidFill>
                          <a:latin typeface="Microsoft Sans Serif"/>
                          <a:ea typeface="Times New Roman"/>
                        </a:rPr>
                        <a:t> Nagaland-797001</a:t>
                      </a:r>
                      <a:r>
                        <a:rPr lang="en-US" sz="3200" b="1" dirty="0" smtClean="0">
                          <a:solidFill>
                            <a:srgbClr val="002060"/>
                          </a:solidFill>
                          <a:latin typeface="Microsoft Sans Serif"/>
                          <a:ea typeface="Times New Roman"/>
                        </a:rPr>
                        <a:t>                          </a:t>
                      </a:r>
                      <a:endParaRPr lang="en-US" sz="3200" dirty="0">
                        <a:solidFill>
                          <a:srgbClr val="002060"/>
                        </a:solidFill>
                        <a:latin typeface="Times New Roman"/>
                        <a:ea typeface="Times New Roman"/>
                      </a:endParaRPr>
                    </a:p>
                  </a:txBody>
                  <a:tcPr marL="63500" marR="63500" marT="0" marB="0">
                    <a:lnL>
                      <a:noFill/>
                    </a:lnL>
                    <a:lnR>
                      <a:noFill/>
                    </a:lnR>
                    <a:lnT>
                      <a:noFill/>
                    </a:lnT>
                    <a:lnB>
                      <a:noFill/>
                    </a:lnB>
                    <a:gradFill>
                      <a:gsLst>
                        <a:gs pos="0">
                          <a:srgbClr val="DDEBCF"/>
                        </a:gs>
                        <a:gs pos="50000">
                          <a:srgbClr val="9CB86E"/>
                        </a:gs>
                        <a:gs pos="100000">
                          <a:srgbClr val="156B13"/>
                        </a:gs>
                      </a:gsLst>
                      <a:lin ang="5400000" scaled="0"/>
                    </a:gradFill>
                  </a:tcPr>
                </a:tc>
              </a:tr>
            </a:tbl>
          </a:graphicData>
        </a:graphic>
      </p:graphicFrame>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pPr algn="ctr"/>
            <a:r>
              <a:rPr lang="en-IN" b="1" dirty="0" smtClean="0">
                <a:solidFill>
                  <a:srgbClr val="00B050"/>
                </a:solidFill>
              </a:rPr>
              <a:t>Sources of Motivation</a:t>
            </a:r>
            <a:r>
              <a:rPr lang="en-IN" b="1" dirty="0" smtClean="0"/>
              <a:t> </a:t>
            </a:r>
            <a:endParaRPr lang="en-IN" b="1" dirty="0"/>
          </a:p>
        </p:txBody>
      </p:sp>
      <p:pic>
        <p:nvPicPr>
          <p:cNvPr id="4" name="Content Placeholder 3" descr="sources-of-motivation.png"/>
          <p:cNvPicPr>
            <a:picLocks noGrp="1" noChangeAspect="1"/>
          </p:cNvPicPr>
          <p:nvPr>
            <p:ph idx="1"/>
          </p:nvPr>
        </p:nvPicPr>
        <p:blipFill>
          <a:blip r:embed="rId2"/>
          <a:stretch>
            <a:fillRect/>
          </a:stretch>
        </p:blipFill>
        <p:spPr>
          <a:xfrm>
            <a:off x="228600" y="1295400"/>
            <a:ext cx="8686800" cy="52578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685800"/>
          </a:xfrm>
        </p:spPr>
        <p:txBody>
          <a:bodyPr>
            <a:normAutofit fontScale="90000"/>
          </a:bodyPr>
          <a:lstStyle/>
          <a:p>
            <a:pPr algn="ct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sz="3200" dirty="0" smtClean="0"/>
              <a:t> </a:t>
            </a:r>
            <a:r>
              <a:rPr lang="en-IN" sz="4000" b="1" dirty="0" smtClean="0"/>
              <a:t>Maslow’s Theory of Motivation</a:t>
            </a:r>
            <a:endParaRPr lang="en-IN" sz="4400" dirty="0"/>
          </a:p>
        </p:txBody>
      </p:sp>
      <p:sp>
        <p:nvSpPr>
          <p:cNvPr id="3" name="Content Placeholder 2"/>
          <p:cNvSpPr>
            <a:spLocks noGrp="1"/>
          </p:cNvSpPr>
          <p:nvPr>
            <p:ph idx="1"/>
          </p:nvPr>
        </p:nvSpPr>
        <p:spPr>
          <a:xfrm>
            <a:off x="228600" y="1295400"/>
            <a:ext cx="8610600" cy="5257800"/>
          </a:xfrm>
        </p:spPr>
        <p:txBody>
          <a:bodyPr>
            <a:normAutofit/>
          </a:bodyPr>
          <a:lstStyle/>
          <a:p>
            <a:pPr algn="just">
              <a:buNone/>
            </a:pPr>
            <a:r>
              <a:rPr lang="en-IN" dirty="0" smtClean="0"/>
              <a:t>Abraham Maslow was a foremost Psychologist. He developed a theory (Human Needs) in which he identified five vital human needs in motivation. </a:t>
            </a:r>
          </a:p>
          <a:p>
            <a:pPr algn="just">
              <a:buNone/>
            </a:pPr>
            <a:endParaRPr lang="en-IN" dirty="0" smtClean="0"/>
          </a:p>
          <a:p>
            <a:pPr algn="just">
              <a:buNone/>
            </a:pPr>
            <a:r>
              <a:rPr lang="en-IN" dirty="0" smtClean="0"/>
              <a:t>These needs according to the Maslow are:</a:t>
            </a:r>
          </a:p>
          <a:p>
            <a:pPr>
              <a:buNone/>
            </a:pPr>
            <a:r>
              <a:rPr lang="en-IN" b="1" dirty="0" smtClean="0"/>
              <a:t>1. Physiological Needs</a:t>
            </a:r>
          </a:p>
          <a:p>
            <a:pPr>
              <a:buNone/>
            </a:pPr>
            <a:r>
              <a:rPr lang="en-IN" b="1" dirty="0" smtClean="0"/>
              <a:t>2. Safety Needs</a:t>
            </a:r>
          </a:p>
          <a:p>
            <a:pPr>
              <a:buNone/>
            </a:pPr>
            <a:r>
              <a:rPr lang="en-IN" b="1" dirty="0" smtClean="0"/>
              <a:t>3. Love and Belongingness Needs</a:t>
            </a:r>
          </a:p>
          <a:p>
            <a:pPr>
              <a:buNone/>
            </a:pPr>
            <a:r>
              <a:rPr lang="en-IN" b="1" dirty="0" smtClean="0"/>
              <a:t>4. Self-Esteem Needs</a:t>
            </a:r>
          </a:p>
          <a:p>
            <a:pPr>
              <a:buNone/>
            </a:pPr>
            <a:r>
              <a:rPr lang="en-IN" b="1" dirty="0" smtClean="0"/>
              <a:t>5. Self-Actualization Needs</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066800"/>
          </a:xfrm>
        </p:spPr>
        <p:txBody>
          <a:bodyPr>
            <a:noAutofit/>
          </a:bodyPr>
          <a:lstStyle/>
          <a:p>
            <a:pPr algn="ctr"/>
            <a:r>
              <a:rPr lang="en-IN" sz="4000" b="1" dirty="0" smtClean="0"/>
              <a:t>Maslow’s Hierarchy Theory of Motivation</a:t>
            </a:r>
            <a:endParaRPr lang="en-IN" sz="4000" b="1" dirty="0"/>
          </a:p>
        </p:txBody>
      </p:sp>
      <p:pic>
        <p:nvPicPr>
          <p:cNvPr id="4" name="Content Placeholder 3" descr="Maslows-Hierarchy-of-Needs-1024x791.jpg"/>
          <p:cNvPicPr>
            <a:picLocks noGrp="1" noChangeAspect="1"/>
          </p:cNvPicPr>
          <p:nvPr>
            <p:ph idx="1"/>
          </p:nvPr>
        </p:nvPicPr>
        <p:blipFill>
          <a:blip r:embed="rId2"/>
          <a:stretch>
            <a:fillRect/>
          </a:stretch>
        </p:blipFill>
        <p:spPr>
          <a:xfrm>
            <a:off x="381000" y="1219200"/>
            <a:ext cx="8382000" cy="5333999"/>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fontScale="92500"/>
          </a:bodyPr>
          <a:lstStyle/>
          <a:p>
            <a:pPr>
              <a:buNone/>
            </a:pPr>
            <a:r>
              <a:rPr lang="en-IN" sz="3000" b="1" dirty="0" smtClean="0">
                <a:solidFill>
                  <a:srgbClr val="FF0000"/>
                </a:solidFill>
              </a:rPr>
              <a:t>Lower Order Needs:</a:t>
            </a:r>
          </a:p>
          <a:p>
            <a:pPr>
              <a:buNone/>
            </a:pPr>
            <a:r>
              <a:rPr lang="en-IN" dirty="0" smtClean="0">
                <a:solidFill>
                  <a:srgbClr val="00B050"/>
                </a:solidFill>
              </a:rPr>
              <a:t>1. </a:t>
            </a:r>
            <a:r>
              <a:rPr lang="en-IN" b="1" dirty="0" smtClean="0">
                <a:solidFill>
                  <a:srgbClr val="00B050"/>
                </a:solidFill>
              </a:rPr>
              <a:t>Physiological Needs:</a:t>
            </a:r>
            <a:r>
              <a:rPr lang="en-IN" b="1" dirty="0" smtClean="0"/>
              <a:t> </a:t>
            </a:r>
            <a:r>
              <a:rPr lang="en-IN" dirty="0" smtClean="0"/>
              <a:t>These are the biological or survival needs of man. They are the most basic needs that control the other needs. Until these needs are fulfilled or satisfied, man will not be able to go to the next level.</a:t>
            </a:r>
          </a:p>
          <a:p>
            <a:pPr algn="just">
              <a:buNone/>
            </a:pPr>
            <a:r>
              <a:rPr lang="en-IN" dirty="0" smtClean="0"/>
              <a:t>Examples of these needs are the desire to eat food when hungry, drink water when thirsty or the need for rest, sex, air or to excrete unwanted materials from the body systems.</a:t>
            </a:r>
          </a:p>
          <a:p>
            <a:pPr algn="just">
              <a:buNone/>
            </a:pPr>
            <a:endParaRPr lang="en-IN" dirty="0" smtClean="0"/>
          </a:p>
          <a:p>
            <a:pPr algn="just">
              <a:buNone/>
            </a:pPr>
            <a:r>
              <a:rPr lang="en-IN" dirty="0" smtClean="0">
                <a:solidFill>
                  <a:srgbClr val="00B050"/>
                </a:solidFill>
              </a:rPr>
              <a:t>2. </a:t>
            </a:r>
            <a:r>
              <a:rPr lang="en-IN" b="1" dirty="0" smtClean="0">
                <a:solidFill>
                  <a:srgbClr val="00B050"/>
                </a:solidFill>
              </a:rPr>
              <a:t>Safety Needs:</a:t>
            </a:r>
            <a:r>
              <a:rPr lang="en-IN" b="1" dirty="0" smtClean="0"/>
              <a:t> </a:t>
            </a:r>
            <a:r>
              <a:rPr lang="en-IN" dirty="0" smtClean="0"/>
              <a:t>Human beings require safety and protection from danger or external aggressors. After one has successfully dealt with physiological needs, it is desirable to cater for psychological needs.</a:t>
            </a:r>
          </a:p>
          <a:p>
            <a:pPr algn="just">
              <a:buNone/>
            </a:pPr>
            <a:r>
              <a:rPr lang="en-IN" dirty="0" smtClean="0"/>
              <a:t>At this point, Man will be thinking of where to live and efforts will be made to keep him/herself from impending dangers, threats or hazards. </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85000" lnSpcReduction="20000"/>
          </a:bodyPr>
          <a:lstStyle/>
          <a:p>
            <a:pPr>
              <a:buNone/>
            </a:pPr>
            <a:r>
              <a:rPr lang="en-IN" sz="3600" b="1" dirty="0" smtClean="0">
                <a:solidFill>
                  <a:srgbClr val="FF0000"/>
                </a:solidFill>
              </a:rPr>
              <a:t>Higher Order Needs:</a:t>
            </a:r>
          </a:p>
          <a:p>
            <a:pPr algn="just">
              <a:buNone/>
            </a:pPr>
            <a:r>
              <a:rPr lang="en-IN" sz="2800" dirty="0" smtClean="0">
                <a:solidFill>
                  <a:srgbClr val="00B050"/>
                </a:solidFill>
              </a:rPr>
              <a:t>3. </a:t>
            </a:r>
            <a:r>
              <a:rPr lang="en-IN" sz="2800" b="1" dirty="0" smtClean="0">
                <a:solidFill>
                  <a:srgbClr val="00B050"/>
                </a:solidFill>
              </a:rPr>
              <a:t>Love and Belongingness Needs:</a:t>
            </a:r>
            <a:r>
              <a:rPr lang="en-IN" sz="2800" b="1" dirty="0" smtClean="0"/>
              <a:t> </a:t>
            </a:r>
            <a:r>
              <a:rPr lang="en-IN" sz="2800" dirty="0" smtClean="0"/>
              <a:t>This involves the aspiration of man to establish a cordial relationship with others. It is the need of man to love and be loved. At this level of need, people will like to extend their hands of fellowship or comradeship to their friends, mates, co-workers or neighbours.</a:t>
            </a:r>
            <a:endParaRPr lang="en-IN" sz="2800" b="1" dirty="0" smtClean="0"/>
          </a:p>
          <a:p>
            <a:pPr algn="just">
              <a:buNone/>
            </a:pPr>
            <a:r>
              <a:rPr lang="en-IN" sz="2800" b="1" dirty="0" smtClean="0">
                <a:solidFill>
                  <a:srgbClr val="00B050"/>
                </a:solidFill>
              </a:rPr>
              <a:t>4. Self-Esteem Needs:</a:t>
            </a:r>
            <a:r>
              <a:rPr lang="en-IN" sz="2800" b="1" dirty="0" smtClean="0"/>
              <a:t> </a:t>
            </a:r>
            <a:r>
              <a:rPr lang="en-IN" sz="2800" dirty="0" smtClean="0"/>
              <a:t>These are the things we desire in order that our ego will be boosted. After the individual has been accorded respect or recognition by others, the next thing for him/her is to start seeking for the things that will make him/her enjoy considerable influence from others. The ability of someone to fulfil this condition makes him/her feel superior and self-confident. Inability to fulfil this need, makes a person feel dejected or inferior.</a:t>
            </a:r>
          </a:p>
          <a:p>
            <a:pPr algn="just">
              <a:buNone/>
            </a:pPr>
            <a:r>
              <a:rPr lang="en-IN" sz="2800" b="1" dirty="0" smtClean="0">
                <a:solidFill>
                  <a:srgbClr val="00B050"/>
                </a:solidFill>
              </a:rPr>
              <a:t>5. Self-Actualization Needs:</a:t>
            </a:r>
            <a:r>
              <a:rPr lang="en-IN" sz="2800" b="1" dirty="0" smtClean="0"/>
              <a:t> </a:t>
            </a:r>
            <a:r>
              <a:rPr lang="en-IN" sz="2800" dirty="0" smtClean="0"/>
              <a:t>When a person has successfully achieved or gained the most basic needs or wants, then such an individual will want to get a rare opportunity. It is the time when a person will like to distinguish him/herself, by seeking for power or extra-ordinary achievement. At t</a:t>
            </a:r>
            <a:r>
              <a:rPr lang="en-IN" dirty="0" smtClean="0"/>
              <a:t>his point person is said to have reached the peak of his potentials.</a:t>
            </a:r>
            <a:endParaRPr lang="en-IN"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066800"/>
          </a:xfrm>
        </p:spPr>
        <p:txBody>
          <a:bodyPr>
            <a:normAutofit fontScale="90000"/>
          </a:bodyPr>
          <a:lstStyle/>
          <a:p>
            <a:pPr algn="ctr"/>
            <a:r>
              <a:rPr lang="en-IN" sz="4000" b="1" dirty="0" smtClean="0">
                <a:solidFill>
                  <a:srgbClr val="00B050"/>
                </a:solidFill>
              </a:rPr>
              <a:t>Classroom Implications of Theory of Motivation</a:t>
            </a:r>
            <a:endParaRPr lang="en-IN" sz="4000" dirty="0">
              <a:solidFill>
                <a:srgbClr val="00B050"/>
              </a:solidFill>
            </a:endParaRPr>
          </a:p>
        </p:txBody>
      </p:sp>
      <p:sp>
        <p:nvSpPr>
          <p:cNvPr id="3" name="Content Placeholder 2"/>
          <p:cNvSpPr>
            <a:spLocks noGrp="1"/>
          </p:cNvSpPr>
          <p:nvPr>
            <p:ph idx="1"/>
          </p:nvPr>
        </p:nvSpPr>
        <p:spPr>
          <a:xfrm>
            <a:off x="228600" y="1066800"/>
            <a:ext cx="8610600" cy="5486400"/>
          </a:xfrm>
        </p:spPr>
        <p:txBody>
          <a:bodyPr>
            <a:normAutofit fontScale="92500" lnSpcReduction="10000"/>
          </a:bodyPr>
          <a:lstStyle/>
          <a:p>
            <a:pPr algn="just">
              <a:buNone/>
            </a:pPr>
            <a:r>
              <a:rPr lang="en-IN" dirty="0" smtClean="0"/>
              <a:t>• It is important for the teacher to know the basic needs of his/her students and cater for these according to level of their important. For example, the teacher needs to think first of students’ food, rest or health before thinking of teaching them.</a:t>
            </a:r>
          </a:p>
          <a:p>
            <a:pPr algn="just">
              <a:buNone/>
            </a:pPr>
            <a:r>
              <a:rPr lang="en-IN" dirty="0" smtClean="0"/>
              <a:t>• When the teacher praises his/her students for doing well in their study or assignment, they will be spurred to sustain that effort.</a:t>
            </a:r>
          </a:p>
          <a:p>
            <a:pPr algn="just">
              <a:buNone/>
            </a:pPr>
            <a:r>
              <a:rPr lang="en-IN" dirty="0" smtClean="0"/>
              <a:t>• A classroom, which is well decorated or adorned with beautiful charts, and learning materials will be students’ friendly. The students’ minds will always be attracted to the activities in a beautifully adorned classroom.</a:t>
            </a:r>
          </a:p>
          <a:p>
            <a:pPr algn="just">
              <a:buNone/>
            </a:pPr>
            <a:r>
              <a:rPr lang="en-IN" dirty="0" smtClean="0"/>
              <a:t>• In the classroom, students like being recognized or respected. When their views are recognized or respected, they will have their confidence boosted and developed.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248400"/>
          </a:xfrm>
        </p:spPr>
        <p:txBody>
          <a:bodyPr>
            <a:normAutofit fontScale="92500" lnSpcReduction="10000"/>
          </a:bodyPr>
          <a:lstStyle/>
          <a:p>
            <a:pPr algn="just">
              <a:buNone/>
            </a:pPr>
            <a:r>
              <a:rPr lang="en-IN" dirty="0" smtClean="0"/>
              <a:t>. From the beginning of the lesson, the teacher should endeavour to make his/her students know possible outcome of the lesson. It is when the students know what they are likely to achieve from the lesson that their attention will be arrested and sustained.</a:t>
            </a:r>
          </a:p>
          <a:p>
            <a:pPr algn="just">
              <a:buNone/>
            </a:pPr>
            <a:r>
              <a:rPr lang="en-IN" dirty="0" smtClean="0"/>
              <a:t>• Feedback is necessary if the interest of the students must be sustained in the classroom. So the teacher should always strive to let them know how they are performing in the teaching learning activities.</a:t>
            </a:r>
          </a:p>
          <a:p>
            <a:pPr algn="just">
              <a:buNone/>
            </a:pPr>
            <a:r>
              <a:rPr lang="en-IN" dirty="0" smtClean="0"/>
              <a:t>• The teacher should also provide/plan for extra-curricular activities for his/her students. When the teacher does this, the students will have opportunity of establishing a genuine interaction among them. Besides, they will be able to display their hidden talents.</a:t>
            </a:r>
          </a:p>
          <a:p>
            <a:pPr algn="just">
              <a:buNone/>
            </a:pPr>
            <a:r>
              <a:rPr lang="en-IN" dirty="0" smtClean="0"/>
              <a:t>• When dealing with the students in the classroom, the teacher should take into consideration, the developmental changes and differences in the students before deciding on the particular motivation pattern to be employed.</a:t>
            </a:r>
          </a:p>
          <a:p>
            <a:pPr algn="just"/>
            <a:endParaRPr lang="en-IN" dirty="0" smtClean="0"/>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219200"/>
          </a:xfrm>
        </p:spPr>
        <p:txBody>
          <a:bodyPr>
            <a:normAutofit fontScale="90000"/>
          </a:bodyPr>
          <a:lstStyle/>
          <a:p>
            <a:pPr algn="ctr"/>
            <a:r>
              <a:rPr lang="en-IN" sz="4400" b="1" dirty="0" smtClean="0">
                <a:solidFill>
                  <a:srgbClr val="00B050"/>
                </a:solidFill>
              </a:rPr>
              <a:t>Techniques of Enhancing Learner Motivation</a:t>
            </a:r>
            <a:endParaRPr lang="en-IN" sz="4400" b="1" dirty="0">
              <a:solidFill>
                <a:srgbClr val="00B050"/>
              </a:solidFill>
            </a:endParaRPr>
          </a:p>
        </p:txBody>
      </p:sp>
      <p:sp>
        <p:nvSpPr>
          <p:cNvPr id="3" name="Content Placeholder 2"/>
          <p:cNvSpPr>
            <a:spLocks noGrp="1"/>
          </p:cNvSpPr>
          <p:nvPr>
            <p:ph idx="1"/>
          </p:nvPr>
        </p:nvSpPr>
        <p:spPr>
          <a:xfrm>
            <a:off x="228600" y="1600200"/>
            <a:ext cx="8686800" cy="5029200"/>
          </a:xfrm>
        </p:spPr>
        <p:txBody>
          <a:bodyPr>
            <a:normAutofit lnSpcReduction="10000"/>
          </a:bodyPr>
          <a:lstStyle/>
          <a:p>
            <a:pPr marL="514350" indent="-514350" algn="just" fontAlgn="base">
              <a:buFont typeface="+mj-lt"/>
              <a:buAutoNum type="arabicPeriod"/>
            </a:pPr>
            <a:r>
              <a:rPr lang="en-IN" dirty="0" smtClean="0"/>
              <a:t>Attractive Physical and Environmental Conditions</a:t>
            </a:r>
          </a:p>
          <a:p>
            <a:pPr marL="514350" indent="-514350" algn="just" fontAlgn="base">
              <a:buFont typeface="+mj-lt"/>
              <a:buAutoNum type="arabicPeriod"/>
            </a:pPr>
            <a:r>
              <a:rPr lang="en-IN" dirty="0" smtClean="0"/>
              <a:t>Sublimation of Innate Impulses</a:t>
            </a:r>
          </a:p>
          <a:p>
            <a:pPr marL="514350" indent="-514350" algn="just" fontAlgn="base">
              <a:buFont typeface="+mj-lt"/>
              <a:buAutoNum type="arabicPeriod"/>
            </a:pPr>
            <a:r>
              <a:rPr lang="en-IN" dirty="0" smtClean="0"/>
              <a:t>Stimulus Variation and the Teacher</a:t>
            </a:r>
          </a:p>
          <a:p>
            <a:pPr marL="514350" indent="-514350" fontAlgn="base">
              <a:buFont typeface="+mj-lt"/>
              <a:buAutoNum type="arabicPeriod"/>
            </a:pPr>
            <a:r>
              <a:rPr lang="en-IN" dirty="0" smtClean="0"/>
              <a:t>Reinforcement (Praise and Blame)</a:t>
            </a:r>
          </a:p>
          <a:p>
            <a:pPr marL="514350" indent="-514350" fontAlgn="base">
              <a:buFont typeface="+mj-lt"/>
              <a:buAutoNum type="arabicPeriod"/>
            </a:pPr>
            <a:r>
              <a:rPr lang="en-IN" dirty="0" smtClean="0"/>
              <a:t>Extrinsic Learning Rewards </a:t>
            </a:r>
            <a:r>
              <a:rPr lang="en-IN" smtClean="0"/>
              <a:t>and Punishment</a:t>
            </a:r>
            <a:endParaRPr lang="en-IN" dirty="0" smtClean="0"/>
          </a:p>
          <a:p>
            <a:pPr marL="514350" indent="-514350" fontAlgn="base">
              <a:buFont typeface="+mj-lt"/>
              <a:buAutoNum type="arabicPeriod"/>
            </a:pPr>
            <a:r>
              <a:rPr lang="en-IN" dirty="0" smtClean="0"/>
              <a:t>Attainable Goal</a:t>
            </a:r>
          </a:p>
          <a:p>
            <a:pPr marL="514350" indent="-514350" fontAlgn="base">
              <a:buFont typeface="+mj-lt"/>
              <a:buAutoNum type="arabicPeriod"/>
            </a:pPr>
            <a:r>
              <a:rPr lang="en-IN" dirty="0" smtClean="0"/>
              <a:t>Experience of Success</a:t>
            </a:r>
          </a:p>
          <a:p>
            <a:pPr marL="514350" indent="-514350" fontAlgn="base">
              <a:buFont typeface="+mj-lt"/>
              <a:buAutoNum type="arabicPeriod"/>
            </a:pPr>
            <a:r>
              <a:rPr lang="en-IN" dirty="0" smtClean="0"/>
              <a:t>Competition and Cooperation</a:t>
            </a:r>
          </a:p>
          <a:p>
            <a:pPr marL="514350" indent="-514350" fontAlgn="base">
              <a:buFont typeface="+mj-lt"/>
              <a:buAutoNum type="arabicPeriod"/>
            </a:pPr>
            <a:r>
              <a:rPr lang="en-IN" dirty="0" smtClean="0"/>
              <a:t>Knowledge of Progress</a:t>
            </a:r>
          </a:p>
          <a:p>
            <a:pPr marL="514350" indent="-514350" fontAlgn="base">
              <a:buFont typeface="+mj-lt"/>
              <a:buAutoNum type="arabicPeriod"/>
            </a:pPr>
            <a:r>
              <a:rPr lang="en-IN" dirty="0" smtClean="0"/>
              <a:t>Novelty</a:t>
            </a:r>
          </a:p>
          <a:p>
            <a:pPr marL="514350" indent="-514350" fontAlgn="base">
              <a:buFont typeface="+mj-lt"/>
              <a:buAutoNum type="arabicPeriod"/>
            </a:pPr>
            <a:r>
              <a:rPr lang="en-IN" dirty="0" smtClean="0"/>
              <a:t>Teaching Skills</a:t>
            </a:r>
          </a:p>
          <a:p>
            <a:pPr fontAlgn="base">
              <a:buNone/>
            </a:pP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ctr"/>
            <a:r>
              <a:rPr lang="en-US" b="1" dirty="0" smtClean="0"/>
              <a:t>References</a:t>
            </a:r>
            <a:endParaRPr lang="en-US" b="1" dirty="0"/>
          </a:p>
        </p:txBody>
      </p:sp>
      <p:sp>
        <p:nvSpPr>
          <p:cNvPr id="3" name="Content Placeholder 2"/>
          <p:cNvSpPr>
            <a:spLocks noGrp="1"/>
          </p:cNvSpPr>
          <p:nvPr>
            <p:ph idx="1"/>
          </p:nvPr>
        </p:nvSpPr>
        <p:spPr>
          <a:xfrm>
            <a:off x="457200" y="1600200"/>
            <a:ext cx="8229600" cy="4724400"/>
          </a:xfrm>
        </p:spPr>
        <p:txBody>
          <a:bodyPr/>
          <a:lstStyle/>
          <a:p>
            <a:pPr algn="just">
              <a:buFont typeface="Arial" pitchFamily="34" charset="0"/>
              <a:buChar char="•"/>
            </a:pPr>
            <a:r>
              <a:rPr lang="en-US" sz="2400" b="1" dirty="0" smtClean="0"/>
              <a:t>IGNOU (2016),  Childhood and Growing Up (BES-121), New Delhi.</a:t>
            </a:r>
          </a:p>
          <a:p>
            <a:pPr algn="just">
              <a:buFont typeface="Arial" pitchFamily="34" charset="0"/>
              <a:buChar char="•"/>
            </a:pPr>
            <a:r>
              <a:rPr lang="en-US" sz="2400" b="1" dirty="0" smtClean="0"/>
              <a:t>J.C </a:t>
            </a:r>
            <a:r>
              <a:rPr lang="en-US" sz="2400" b="1" dirty="0" err="1" smtClean="0"/>
              <a:t>Aggarwal</a:t>
            </a:r>
            <a:r>
              <a:rPr lang="en-US" sz="2400" b="1" dirty="0" smtClean="0"/>
              <a:t> (</a:t>
            </a:r>
            <a:r>
              <a:rPr lang="en-US" sz="2400" b="1" dirty="0" smtClean="0"/>
              <a:t>2015</a:t>
            </a:r>
            <a:r>
              <a:rPr lang="en-US" sz="2400" b="1" dirty="0" smtClean="0"/>
              <a:t>), Essentials of Educational Psychology</a:t>
            </a:r>
            <a:r>
              <a:rPr lang="en-US" sz="2400" dirty="0" smtClean="0"/>
              <a:t>, </a:t>
            </a:r>
            <a:r>
              <a:rPr lang="en-US" sz="2400" dirty="0" err="1" smtClean="0"/>
              <a:t>Vikas</a:t>
            </a:r>
            <a:r>
              <a:rPr lang="en-US" sz="2400" dirty="0" smtClean="0"/>
              <a:t> Publishing House, </a:t>
            </a:r>
            <a:r>
              <a:rPr lang="en-US" sz="2400" dirty="0" err="1" smtClean="0"/>
              <a:t>Noida</a:t>
            </a:r>
            <a:r>
              <a:rPr lang="en-US" sz="2400" dirty="0" smtClean="0"/>
              <a:t>.</a:t>
            </a:r>
          </a:p>
          <a:p>
            <a:pPr lvl="0" algn="just"/>
            <a:r>
              <a:rPr lang="en-IN" sz="2400" b="1" dirty="0" err="1" smtClean="0"/>
              <a:t>Girish</a:t>
            </a:r>
            <a:r>
              <a:rPr lang="en-IN" sz="2400" b="1" dirty="0" smtClean="0"/>
              <a:t> </a:t>
            </a:r>
            <a:r>
              <a:rPr lang="en-IN" sz="2400" b="1" dirty="0" err="1" smtClean="0"/>
              <a:t>Pachori</a:t>
            </a:r>
            <a:r>
              <a:rPr lang="en-IN" sz="2400" b="1" dirty="0" smtClean="0"/>
              <a:t> (2007), Psychological Foundation of Education</a:t>
            </a:r>
            <a:r>
              <a:rPr lang="en-IN" sz="2400" dirty="0" smtClean="0"/>
              <a:t>, Surya Publication, Meerut.</a:t>
            </a:r>
          </a:p>
          <a:p>
            <a:pPr lvl="0" algn="just"/>
            <a:r>
              <a:rPr lang="en-IN" sz="2400" b="1" dirty="0" err="1" smtClean="0"/>
              <a:t>S.K.Mangal</a:t>
            </a:r>
            <a:r>
              <a:rPr lang="en-IN" sz="2400" b="1" dirty="0" smtClean="0"/>
              <a:t> (2011), Advanced Educational Psychology, </a:t>
            </a:r>
            <a:r>
              <a:rPr lang="en-IN" sz="2400" dirty="0" smtClean="0"/>
              <a:t>PHI Learning, New Delhi.</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153400" cy="5943600"/>
          </a:xfrm>
        </p:spPr>
        <p:txBody>
          <a:bodyPr>
            <a:normAutofit/>
          </a:bodyPr>
          <a:lstStyle/>
          <a:p>
            <a:pPr>
              <a:buNone/>
            </a:pPr>
            <a:r>
              <a:rPr lang="en-US" sz="7200" dirty="0" smtClean="0"/>
              <a:t>    </a:t>
            </a:r>
          </a:p>
          <a:p>
            <a:pPr>
              <a:buNone/>
            </a:pPr>
            <a:r>
              <a:rPr lang="en-US" sz="7200" dirty="0" smtClean="0"/>
              <a:t>   </a:t>
            </a:r>
          </a:p>
          <a:p>
            <a:pPr>
              <a:buNone/>
            </a:pPr>
            <a:r>
              <a:rPr lang="en-US" sz="7200" dirty="0" smtClean="0"/>
              <a:t>     THANK  YOU</a:t>
            </a:r>
          </a:p>
          <a:p>
            <a:pPr>
              <a:buNone/>
            </a:pPr>
            <a:r>
              <a:rPr lang="en-US" sz="7200" dirty="0" smtClean="0"/>
              <a:t>  </a:t>
            </a:r>
            <a:endParaRPr lang="en-US" sz="7200"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a:bodyPr>
          <a:lstStyle/>
          <a:p>
            <a:pPr algn="ctr"/>
            <a:r>
              <a:rPr lang="en-IN" sz="4000" b="1" dirty="0" smtClean="0"/>
              <a:t>Meaning of Motivation </a:t>
            </a:r>
            <a:endParaRPr lang="en-IN" sz="4000" b="1" dirty="0"/>
          </a:p>
        </p:txBody>
      </p:sp>
      <p:sp>
        <p:nvSpPr>
          <p:cNvPr id="3" name="Content Placeholder 2"/>
          <p:cNvSpPr>
            <a:spLocks noGrp="1"/>
          </p:cNvSpPr>
          <p:nvPr>
            <p:ph idx="1"/>
          </p:nvPr>
        </p:nvSpPr>
        <p:spPr>
          <a:xfrm>
            <a:off x="228600" y="1066800"/>
            <a:ext cx="8610600" cy="5562600"/>
          </a:xfrm>
        </p:spPr>
        <p:txBody>
          <a:bodyPr>
            <a:normAutofit fontScale="70000" lnSpcReduction="20000"/>
          </a:bodyPr>
          <a:lstStyle/>
          <a:p>
            <a:pPr algn="just"/>
            <a:r>
              <a:rPr lang="en-IN" sz="2900" dirty="0" smtClean="0"/>
              <a:t>Motivation can be defined as the processes that account for an individual’s intensity, direction, and persistence of effort toward attaining a goal.</a:t>
            </a:r>
          </a:p>
          <a:p>
            <a:pPr algn="just"/>
            <a:endParaRPr lang="en-IN" sz="2900" dirty="0" smtClean="0"/>
          </a:p>
          <a:p>
            <a:pPr algn="just"/>
            <a:r>
              <a:rPr lang="en-IN" sz="2900" dirty="0" smtClean="0"/>
              <a:t>The word “motivation” comes from the Latin word “</a:t>
            </a:r>
            <a:r>
              <a:rPr lang="en-IN" sz="2900" dirty="0" err="1" smtClean="0"/>
              <a:t>movere</a:t>
            </a:r>
            <a:r>
              <a:rPr lang="en-IN" sz="2900" dirty="0" smtClean="0"/>
              <a:t>”, which means to move.</a:t>
            </a:r>
          </a:p>
          <a:p>
            <a:pPr algn="just">
              <a:buNone/>
            </a:pPr>
            <a:endParaRPr lang="en-IN" sz="2900" dirty="0" smtClean="0"/>
          </a:p>
          <a:p>
            <a:pPr algn="just"/>
            <a:r>
              <a:rPr lang="en-IN" sz="2900" dirty="0" smtClean="0"/>
              <a:t>“A motivation is an inner state that energies, activates , or moves and that directs </a:t>
            </a:r>
            <a:r>
              <a:rPr lang="en-IN" sz="2900" dirty="0" err="1" smtClean="0"/>
              <a:t>behavior</a:t>
            </a:r>
            <a:r>
              <a:rPr lang="en-IN" sz="2900" dirty="0" smtClean="0"/>
              <a:t> towards goals.”</a:t>
            </a:r>
          </a:p>
          <a:p>
            <a:pPr algn="just"/>
            <a:endParaRPr lang="en-IN" sz="2900" dirty="0" smtClean="0"/>
          </a:p>
          <a:p>
            <a:pPr algn="just"/>
            <a:r>
              <a:rPr lang="en-IN" sz="2900" dirty="0" smtClean="0"/>
              <a:t>“A motive is restlessness , a lack , a yen, a force. One in the grip of a motive, the organism does something to reduce the restlessness, to remedy the lack , to alleviate the yen , to mitigate the force.”</a:t>
            </a:r>
          </a:p>
          <a:p>
            <a:pPr algn="just"/>
            <a:endParaRPr lang="en-IN" sz="2900" dirty="0" smtClean="0"/>
          </a:p>
          <a:p>
            <a:pPr algn="just"/>
            <a:r>
              <a:rPr lang="en-IN" sz="2900" dirty="0" smtClean="0"/>
              <a:t>“ Motivation is the complex forces starting and keeping a person at work in an organization. Motivation is something that moves the person to action and continues him in the course of action already initiated.”</a:t>
            </a:r>
            <a:br>
              <a:rPr lang="en-IN" sz="2900" dirty="0" smtClean="0"/>
            </a:br>
            <a:r>
              <a:rPr lang="en-IN" sz="2900" dirty="0" smtClean="0"/>
              <a:t> </a:t>
            </a:r>
            <a:br>
              <a:rPr lang="en-IN" sz="2900" dirty="0" smtClean="0"/>
            </a:br>
            <a:r>
              <a:rPr lang="en-IN" sz="2900" dirty="0" smtClean="0"/>
              <a:t> “ Motivation refers to the way in which urges, drivers, desires, aspiration, striving or needs direct, control or explain the </a:t>
            </a:r>
            <a:r>
              <a:rPr lang="en-IN" sz="2900" dirty="0" err="1" smtClean="0"/>
              <a:t>behavior</a:t>
            </a:r>
            <a:r>
              <a:rPr lang="en-IN" sz="2900" dirty="0" smtClean="0"/>
              <a:t> of human beings .”</a:t>
            </a:r>
            <a:r>
              <a:rPr lang="en-IN" dirty="0" smtClean="0"/>
              <a:t/>
            </a:r>
            <a:br>
              <a:rPr lang="en-IN" dirty="0" smtClean="0"/>
            </a:b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pPr algn="ctr"/>
            <a:r>
              <a:rPr lang="en-IN" b="1" dirty="0" smtClean="0"/>
              <a:t>Definitions of Motivation</a:t>
            </a:r>
            <a:endParaRPr lang="en-IN" dirty="0"/>
          </a:p>
        </p:txBody>
      </p:sp>
      <p:sp>
        <p:nvSpPr>
          <p:cNvPr id="3" name="Content Placeholder 2"/>
          <p:cNvSpPr>
            <a:spLocks noGrp="1"/>
          </p:cNvSpPr>
          <p:nvPr>
            <p:ph idx="1"/>
          </p:nvPr>
        </p:nvSpPr>
        <p:spPr>
          <a:xfrm>
            <a:off x="304800" y="1066800"/>
            <a:ext cx="8610600" cy="5486400"/>
          </a:xfrm>
        </p:spPr>
        <p:txBody>
          <a:bodyPr>
            <a:normAutofit lnSpcReduction="10000"/>
          </a:bodyPr>
          <a:lstStyle/>
          <a:p>
            <a:pPr algn="just"/>
            <a:r>
              <a:rPr lang="en-IN" dirty="0" smtClean="0"/>
              <a:t>According to </a:t>
            </a:r>
            <a:r>
              <a:rPr lang="en-IN" b="1" dirty="0" smtClean="0"/>
              <a:t>B.F. Skinner</a:t>
            </a:r>
            <a:r>
              <a:rPr lang="en-IN" dirty="0" smtClean="0"/>
              <a:t>, “Motivation in school learning involves arousing, persisting, sustaining and directing desirable </a:t>
            </a:r>
            <a:r>
              <a:rPr lang="en-IN" dirty="0" err="1" smtClean="0"/>
              <a:t>behavior</a:t>
            </a:r>
            <a:r>
              <a:rPr lang="en-IN" dirty="0" smtClean="0"/>
              <a:t>.” </a:t>
            </a:r>
          </a:p>
          <a:p>
            <a:pPr algn="just"/>
            <a:endParaRPr lang="en-IN" dirty="0" smtClean="0"/>
          </a:p>
          <a:p>
            <a:pPr algn="just"/>
            <a:r>
              <a:rPr lang="en-IN" b="1" dirty="0" smtClean="0"/>
              <a:t>J P Guilford(1950)</a:t>
            </a:r>
            <a:r>
              <a:rPr lang="en-IN" dirty="0" smtClean="0"/>
              <a:t> – “A motive is any particular internal factor of condition that tends to initiate and sustain activity”.</a:t>
            </a:r>
            <a:br>
              <a:rPr lang="en-IN" dirty="0" smtClean="0"/>
            </a:br>
            <a:endParaRPr lang="en-IN" dirty="0" smtClean="0"/>
          </a:p>
          <a:p>
            <a:pPr algn="just"/>
            <a:r>
              <a:rPr lang="en-IN" dirty="0" smtClean="0"/>
              <a:t>According to </a:t>
            </a:r>
            <a:r>
              <a:rPr lang="en-IN" b="1" dirty="0" smtClean="0"/>
              <a:t>Woodworth</a:t>
            </a:r>
            <a:r>
              <a:rPr lang="en-IN" dirty="0" smtClean="0"/>
              <a:t>, “Motivation is the state of the individual which disposes him to certain </a:t>
            </a:r>
            <a:r>
              <a:rPr lang="en-IN" dirty="0" err="1" smtClean="0"/>
              <a:t>behavior</a:t>
            </a:r>
            <a:r>
              <a:rPr lang="en-IN" dirty="0" smtClean="0"/>
              <a:t> for seeking goal.” </a:t>
            </a:r>
          </a:p>
          <a:p>
            <a:pPr algn="just"/>
            <a:r>
              <a:rPr lang="en-IN" b="1" dirty="0" smtClean="0"/>
              <a:t>C W Good(1973)</a:t>
            </a:r>
            <a:r>
              <a:rPr lang="en-IN" dirty="0" smtClean="0"/>
              <a:t>- “Motivation is the process of arousing, sustaining, and regulating activity”</a:t>
            </a:r>
            <a:br>
              <a:rPr lang="en-IN" dirty="0" smtClean="0"/>
            </a:b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pPr algn="ctr"/>
            <a:r>
              <a:rPr lang="en-IN" b="1" dirty="0" smtClean="0"/>
              <a:t>Characteristics of Motivation</a:t>
            </a:r>
            <a:endParaRPr lang="en-IN" b="1" dirty="0"/>
          </a:p>
        </p:txBody>
      </p:sp>
      <p:sp>
        <p:nvSpPr>
          <p:cNvPr id="3" name="Content Placeholder 2"/>
          <p:cNvSpPr>
            <a:spLocks noGrp="1"/>
          </p:cNvSpPr>
          <p:nvPr>
            <p:ph idx="1"/>
          </p:nvPr>
        </p:nvSpPr>
        <p:spPr>
          <a:xfrm>
            <a:off x="457200" y="990600"/>
            <a:ext cx="8229600" cy="5638800"/>
          </a:xfrm>
        </p:spPr>
        <p:txBody>
          <a:bodyPr/>
          <a:lstStyle/>
          <a:p>
            <a:pPr marL="514350" indent="-514350" algn="just">
              <a:buAutoNum type="arabicPeriod"/>
            </a:pPr>
            <a:r>
              <a:rPr lang="en-IN" dirty="0" smtClean="0"/>
              <a:t>Motivation arousing interest in learning.</a:t>
            </a:r>
          </a:p>
          <a:p>
            <a:pPr marL="514350" indent="-514350" algn="just">
              <a:buAutoNum type="arabicPeriod"/>
            </a:pPr>
            <a:r>
              <a:rPr lang="en-IN" dirty="0" smtClean="0"/>
              <a:t>Motivation is sustaining interest in learning.</a:t>
            </a:r>
          </a:p>
          <a:p>
            <a:pPr marL="514350" indent="-514350" algn="just">
              <a:buAutoNum type="arabicPeriod"/>
            </a:pPr>
            <a:r>
              <a:rPr lang="en-IN" dirty="0" smtClean="0"/>
              <a:t>Motivation is directing behaviour.</a:t>
            </a:r>
          </a:p>
          <a:p>
            <a:pPr marL="514350" indent="-514350" algn="just">
              <a:buAutoNum type="arabicPeriod"/>
            </a:pPr>
            <a:r>
              <a:rPr lang="en-IN" dirty="0" smtClean="0"/>
              <a:t>Motivation initiates and energies activity in learning.</a:t>
            </a:r>
          </a:p>
          <a:p>
            <a:pPr marL="514350" indent="-514350" algn="just">
              <a:buAutoNum type="arabicPeriod"/>
            </a:pPr>
            <a:r>
              <a:rPr lang="en-IN" dirty="0" smtClean="0"/>
              <a:t>Motivation leads to self-actualization in learning.</a:t>
            </a:r>
          </a:p>
          <a:p>
            <a:pPr marL="514350" indent="-514350" algn="just">
              <a:buAutoNum type="arabicPeriod"/>
            </a:pPr>
            <a:r>
              <a:rPr lang="en-IN" dirty="0" smtClean="0"/>
              <a:t>Motivation arouses, sustains and directs behaviour.</a:t>
            </a:r>
          </a:p>
          <a:p>
            <a:pPr marL="514350" indent="-514350" algn="just">
              <a:buAutoNum type="arabicPeriod"/>
            </a:pPr>
            <a:r>
              <a:rPr lang="en-IN" dirty="0" smtClean="0"/>
              <a:t>Motivation stimulates learning activity.</a:t>
            </a:r>
          </a:p>
          <a:p>
            <a:pPr marL="514350" indent="-514350" algn="just">
              <a:buAutoNum type="arabicPeriod"/>
            </a:pPr>
            <a:r>
              <a:rPr lang="en-IN" dirty="0" smtClean="0"/>
              <a:t>Motivation is the arousal of tendency to act and produce result.</a:t>
            </a:r>
          </a:p>
          <a:p>
            <a:pPr marL="514350" indent="-514350" algn="just">
              <a:buAutoNum type="arabicPeriod"/>
            </a:pPr>
            <a:r>
              <a:rPr lang="en-IN" dirty="0" smtClean="0"/>
              <a:t>Motivation is directed to a selective goal.</a:t>
            </a:r>
          </a:p>
          <a:p>
            <a:pPr marL="514350" indent="-514350" algn="just">
              <a:buAutoNum type="arabicPeriod"/>
            </a:pPr>
            <a:r>
              <a:rPr lang="en-IN" dirty="0" smtClean="0"/>
              <a:t>Motivation provides the energy and accelerates the behaviour of the learner. </a:t>
            </a:r>
          </a:p>
          <a:p>
            <a:pPr marL="514350" indent="-514350">
              <a:buAutoNum type="arabicPeriod"/>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pPr algn="ctr"/>
            <a:r>
              <a:rPr lang="en-IN" b="1" dirty="0" smtClean="0"/>
              <a:t>Terminology of Motivation</a:t>
            </a:r>
            <a:endParaRPr lang="en-IN" b="1" dirty="0"/>
          </a:p>
        </p:txBody>
      </p:sp>
      <p:sp>
        <p:nvSpPr>
          <p:cNvPr id="3" name="Content Placeholder 2"/>
          <p:cNvSpPr>
            <a:spLocks noGrp="1"/>
          </p:cNvSpPr>
          <p:nvPr>
            <p:ph idx="1"/>
          </p:nvPr>
        </p:nvSpPr>
        <p:spPr>
          <a:xfrm>
            <a:off x="457200" y="1143000"/>
            <a:ext cx="8229600" cy="5486400"/>
          </a:xfrm>
        </p:spPr>
        <p:txBody>
          <a:bodyPr/>
          <a:lstStyle/>
          <a:p>
            <a:pPr marL="514350" indent="-514350">
              <a:buAutoNum type="arabicPeriod"/>
            </a:pPr>
            <a:r>
              <a:rPr lang="en-IN" sz="3200" dirty="0" smtClean="0"/>
              <a:t>Motive</a:t>
            </a:r>
          </a:p>
          <a:p>
            <a:pPr marL="514350" indent="-514350">
              <a:buAutoNum type="arabicPeriod"/>
            </a:pPr>
            <a:r>
              <a:rPr lang="en-IN" sz="3200" dirty="0" smtClean="0"/>
              <a:t>Drive</a:t>
            </a:r>
          </a:p>
          <a:p>
            <a:pPr marL="514350" indent="-514350">
              <a:buAutoNum type="arabicPeriod"/>
            </a:pPr>
            <a:r>
              <a:rPr lang="en-IN" sz="3200" dirty="0" smtClean="0"/>
              <a:t>Incentive</a:t>
            </a:r>
          </a:p>
          <a:p>
            <a:pPr marL="514350" indent="-514350">
              <a:buAutoNum type="arabicPeriod"/>
            </a:pPr>
            <a:r>
              <a:rPr lang="en-IN" sz="3200" dirty="0" smtClean="0"/>
              <a:t>Interest</a:t>
            </a:r>
          </a:p>
          <a:p>
            <a:pPr marL="514350" indent="-514350">
              <a:buAutoNum type="arabicPeriod"/>
            </a:pPr>
            <a:r>
              <a:rPr lang="en-IN" sz="3200" dirty="0" smtClean="0"/>
              <a:t>Curiosity</a:t>
            </a:r>
          </a:p>
          <a:p>
            <a:pPr marL="514350" indent="-514350">
              <a:buAutoNum type="arabicPeriod"/>
            </a:pPr>
            <a:r>
              <a:rPr lang="en-IN" sz="3200" dirty="0" smtClean="0"/>
              <a:t>Goal</a:t>
            </a:r>
          </a:p>
          <a:p>
            <a:pPr marL="514350" indent="-514350">
              <a:buAutoNum type="arabicPeriod"/>
            </a:pPr>
            <a:r>
              <a:rPr lang="en-IN" sz="3200" dirty="0" smtClean="0"/>
              <a:t>Arouser</a:t>
            </a:r>
          </a:p>
          <a:p>
            <a:pPr marL="514350" indent="-514350">
              <a:buAutoNum type="arabicPeriod"/>
            </a:pPr>
            <a:r>
              <a:rPr lang="en-IN" sz="3200" dirty="0" smtClean="0"/>
              <a:t>Expectancy</a:t>
            </a:r>
          </a:p>
          <a:p>
            <a:pPr marL="514350" indent="-514350">
              <a:buNone/>
            </a:pP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a:bodyPr>
          <a:lstStyle/>
          <a:p>
            <a:pPr algn="ctr"/>
            <a:r>
              <a:rPr lang="en-IN" sz="3600" b="1" dirty="0" smtClean="0"/>
              <a:t>Types of Motivation</a:t>
            </a:r>
            <a:endParaRPr lang="en-IN" sz="3600" b="1" dirty="0"/>
          </a:p>
        </p:txBody>
      </p:sp>
      <p:sp>
        <p:nvSpPr>
          <p:cNvPr id="3" name="Content Placeholder 2"/>
          <p:cNvSpPr>
            <a:spLocks noGrp="1"/>
          </p:cNvSpPr>
          <p:nvPr>
            <p:ph idx="1"/>
          </p:nvPr>
        </p:nvSpPr>
        <p:spPr>
          <a:xfrm>
            <a:off x="228600" y="990600"/>
            <a:ext cx="8686800" cy="5638800"/>
          </a:xfrm>
        </p:spPr>
        <p:txBody>
          <a:bodyPr>
            <a:normAutofit fontScale="55000" lnSpcReduction="20000"/>
          </a:bodyPr>
          <a:lstStyle/>
          <a:p>
            <a:pPr marL="514350" indent="-514350" algn="just">
              <a:buAutoNum type="arabicPeriod"/>
            </a:pPr>
            <a:r>
              <a:rPr lang="en-IN" sz="4000" b="1" dirty="0" smtClean="0"/>
              <a:t>Intrinsic Motivation:</a:t>
            </a:r>
          </a:p>
          <a:p>
            <a:pPr algn="just">
              <a:buNone/>
            </a:pPr>
            <a:r>
              <a:rPr lang="en-IN" sz="4000" dirty="0" smtClean="0"/>
              <a:t>		Intrinsic motivation means that the individual's motivational stimuli are coming from within. The individual has the desire to perform a specific task, because its results are in accordance with his belief system or </a:t>
            </a:r>
            <a:r>
              <a:rPr lang="en-IN" sz="4000" dirty="0" err="1" smtClean="0"/>
              <a:t>fulfills</a:t>
            </a:r>
            <a:r>
              <a:rPr lang="en-IN" sz="4000" dirty="0" smtClean="0"/>
              <a:t> a desire and therefore importance is attached to it.</a:t>
            </a:r>
          </a:p>
          <a:p>
            <a:pPr algn="just">
              <a:buNone/>
            </a:pPr>
            <a:r>
              <a:rPr lang="en-IN" sz="4000" b="1" dirty="0" smtClean="0"/>
              <a:t>Some Examples:</a:t>
            </a:r>
          </a:p>
          <a:p>
            <a:pPr algn="just"/>
            <a:r>
              <a:rPr lang="en-IN" sz="4000" b="1" dirty="0" smtClean="0"/>
              <a:t>Acceptance:</a:t>
            </a:r>
            <a:r>
              <a:rPr lang="en-IN" sz="4000" dirty="0" smtClean="0"/>
              <a:t> We all need to feel that we, as well as our decisions, are accepted by our co-workers.</a:t>
            </a:r>
          </a:p>
          <a:p>
            <a:pPr algn="just"/>
            <a:r>
              <a:rPr lang="en-IN" sz="4000" b="1" dirty="0" smtClean="0"/>
              <a:t>Curiosity:</a:t>
            </a:r>
            <a:r>
              <a:rPr lang="en-IN" sz="4000" dirty="0" smtClean="0"/>
              <a:t> We all have the desire to be in the know.</a:t>
            </a:r>
          </a:p>
          <a:p>
            <a:pPr algn="just"/>
            <a:r>
              <a:rPr lang="en-IN" sz="4000" b="1" dirty="0" err="1" smtClean="0"/>
              <a:t>Honor</a:t>
            </a:r>
            <a:r>
              <a:rPr lang="en-IN" sz="4000" b="1" dirty="0" smtClean="0"/>
              <a:t>:</a:t>
            </a:r>
            <a:r>
              <a:rPr lang="en-IN" sz="4000" dirty="0" smtClean="0"/>
              <a:t> We all need to respect the rules and to be ethical.</a:t>
            </a:r>
          </a:p>
          <a:p>
            <a:pPr algn="just"/>
            <a:r>
              <a:rPr lang="en-IN" sz="4000" b="1" dirty="0" smtClean="0"/>
              <a:t>Independence:</a:t>
            </a:r>
            <a:r>
              <a:rPr lang="en-IN" sz="4000" dirty="0" smtClean="0"/>
              <a:t> We all need to feel we are unique.</a:t>
            </a:r>
          </a:p>
          <a:p>
            <a:pPr algn="just"/>
            <a:r>
              <a:rPr lang="en-IN" sz="4000" b="1" dirty="0" smtClean="0"/>
              <a:t>Order:</a:t>
            </a:r>
            <a:r>
              <a:rPr lang="en-IN" sz="4000" dirty="0" smtClean="0"/>
              <a:t> We all need to be organized.</a:t>
            </a:r>
          </a:p>
          <a:p>
            <a:pPr algn="just"/>
            <a:r>
              <a:rPr lang="en-IN" sz="4000" b="1" dirty="0" smtClean="0"/>
              <a:t>Power:</a:t>
            </a:r>
            <a:r>
              <a:rPr lang="en-IN" sz="4000" dirty="0" smtClean="0"/>
              <a:t> We all have the desire to be able to have influence.</a:t>
            </a:r>
          </a:p>
          <a:p>
            <a:pPr algn="just"/>
            <a:r>
              <a:rPr lang="en-IN" sz="4000" b="1" dirty="0" smtClean="0"/>
              <a:t>Social contact:</a:t>
            </a:r>
            <a:r>
              <a:rPr lang="en-IN" sz="4000" dirty="0" smtClean="0"/>
              <a:t> We all need to have some social interactions.</a:t>
            </a:r>
          </a:p>
          <a:p>
            <a:pPr algn="just"/>
            <a:r>
              <a:rPr lang="en-IN" sz="4000" b="1" dirty="0" smtClean="0"/>
              <a:t>Social Status:</a:t>
            </a:r>
            <a:r>
              <a:rPr lang="en-IN" sz="4000" dirty="0" smtClean="0"/>
              <a:t> We all have the desire to feel important.</a:t>
            </a:r>
          </a:p>
          <a:p>
            <a:pPr>
              <a:buNone/>
            </a:pPr>
            <a:r>
              <a:rPr lang="en-IN" sz="2800" dirty="0" smtClean="0"/>
              <a:t/>
            </a:r>
            <a:br>
              <a:rPr lang="en-IN" sz="2800" dirty="0" smtClean="0"/>
            </a:br>
            <a:endParaRPr lang="en-IN"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algn="just"/>
            <a:r>
              <a:rPr lang="en-IN" sz="2400" b="1" dirty="0" smtClean="0"/>
              <a:t>2. Extrinsic Motivation: </a:t>
            </a:r>
          </a:p>
          <a:p>
            <a:pPr algn="just">
              <a:buNone/>
            </a:pPr>
            <a:r>
              <a:rPr lang="en-IN" sz="2400" dirty="0" smtClean="0"/>
              <a:t>Extrinsic motivation means that the individual's motivational stimuli are coming from outside. In other words, our desires to perform a task are controlled by an outside source. Note that even though the stimuli are coming from outside, the result of performing the task will still be rewarding for the individual performing the task.</a:t>
            </a:r>
          </a:p>
          <a:p>
            <a:pPr algn="just">
              <a:buNone/>
            </a:pPr>
            <a:r>
              <a:rPr lang="en-IN" sz="2400" b="1" dirty="0" smtClean="0"/>
              <a:t>Some Examples:</a:t>
            </a:r>
          </a:p>
          <a:p>
            <a:r>
              <a:rPr lang="en-IN" sz="2400" dirty="0" smtClean="0"/>
              <a:t>Employee of the month award</a:t>
            </a:r>
          </a:p>
          <a:p>
            <a:r>
              <a:rPr lang="en-IN" sz="2400" dirty="0" smtClean="0"/>
              <a:t>Benefit package</a:t>
            </a:r>
          </a:p>
          <a:p>
            <a:r>
              <a:rPr lang="en-IN" sz="2400" dirty="0" smtClean="0"/>
              <a:t>Bonuses</a:t>
            </a:r>
          </a:p>
          <a:p>
            <a:r>
              <a:rPr lang="en-IN" sz="2400" dirty="0" smtClean="0"/>
              <a:t>Organized activities</a:t>
            </a:r>
          </a:p>
          <a:p>
            <a:pPr algn="just">
              <a:buNone/>
            </a:pPr>
            <a:endParaRPr lang="en-IN" sz="2400" dirty="0" smtClean="0"/>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otivation-and-its-theories-6-638.jpg"/>
          <p:cNvPicPr>
            <a:picLocks noGrp="1" noChangeAspect="1"/>
          </p:cNvPicPr>
          <p:nvPr>
            <p:ph idx="1"/>
          </p:nvPr>
        </p:nvPicPr>
        <p:blipFill>
          <a:blip r:embed="rId2"/>
          <a:stretch>
            <a:fillRect/>
          </a:stretch>
        </p:blipFill>
        <p:spPr>
          <a:xfrm>
            <a:off x="228600" y="228600"/>
            <a:ext cx="8686800" cy="64008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pPr algn="ctr"/>
            <a:r>
              <a:rPr lang="en-IN" b="1" dirty="0" smtClean="0"/>
              <a:t>Sources of Motivation</a:t>
            </a:r>
            <a:endParaRPr lang="en-IN" b="1" dirty="0"/>
          </a:p>
        </p:txBody>
      </p:sp>
      <p:sp>
        <p:nvSpPr>
          <p:cNvPr id="3" name="Content Placeholder 2"/>
          <p:cNvSpPr>
            <a:spLocks noGrp="1"/>
          </p:cNvSpPr>
          <p:nvPr>
            <p:ph idx="1"/>
          </p:nvPr>
        </p:nvSpPr>
        <p:spPr>
          <a:xfrm>
            <a:off x="228600" y="1143000"/>
            <a:ext cx="8534400" cy="5334000"/>
          </a:xfrm>
        </p:spPr>
        <p:txBody>
          <a:bodyPr>
            <a:normAutofit fontScale="85000" lnSpcReduction="20000"/>
          </a:bodyPr>
          <a:lstStyle/>
          <a:p>
            <a:pPr marL="742950" indent="-742950">
              <a:buFont typeface="+mj-lt"/>
              <a:buAutoNum type="arabicPeriod"/>
            </a:pPr>
            <a:r>
              <a:rPr lang="en-IN" sz="4000" b="1" dirty="0" smtClean="0"/>
              <a:t>Curiosity </a:t>
            </a:r>
            <a:endParaRPr lang="en-IN" sz="4000" dirty="0" smtClean="0"/>
          </a:p>
          <a:p>
            <a:pPr marL="742950" indent="-742950">
              <a:buFont typeface="+mj-lt"/>
              <a:buAutoNum type="arabicPeriod"/>
            </a:pPr>
            <a:r>
              <a:rPr lang="en-IN" sz="4000" b="1" dirty="0" smtClean="0"/>
              <a:t>Interest</a:t>
            </a:r>
            <a:endParaRPr lang="en-IN" sz="4000" dirty="0" smtClean="0"/>
          </a:p>
          <a:p>
            <a:pPr marL="742950" indent="-742950">
              <a:buFont typeface="+mj-lt"/>
              <a:buAutoNum type="arabicPeriod"/>
            </a:pPr>
            <a:r>
              <a:rPr lang="en-IN" sz="4000" b="1" dirty="0" smtClean="0"/>
              <a:t>Goal Setting </a:t>
            </a:r>
            <a:endParaRPr lang="en-IN" sz="4000" dirty="0" smtClean="0"/>
          </a:p>
          <a:p>
            <a:pPr marL="742950" indent="-742950">
              <a:buFont typeface="+mj-lt"/>
              <a:buAutoNum type="arabicPeriod"/>
            </a:pPr>
            <a:r>
              <a:rPr lang="en-IN" sz="4000" b="1" dirty="0" smtClean="0"/>
              <a:t>Motive Matching </a:t>
            </a:r>
            <a:endParaRPr lang="en-IN" sz="4000" dirty="0" smtClean="0"/>
          </a:p>
          <a:p>
            <a:pPr marL="742950" indent="-742950" fontAlgn="base">
              <a:buFont typeface="+mj-lt"/>
              <a:buAutoNum type="arabicPeriod"/>
            </a:pPr>
            <a:r>
              <a:rPr lang="en-IN" sz="4000" b="1" dirty="0" smtClean="0"/>
              <a:t>Environment</a:t>
            </a:r>
          </a:p>
          <a:p>
            <a:pPr marL="742950" indent="-742950" fontAlgn="base">
              <a:buFont typeface="+mj-lt"/>
              <a:buAutoNum type="arabicPeriod"/>
            </a:pPr>
            <a:r>
              <a:rPr lang="en-IN" sz="4000" b="1" dirty="0" smtClean="0"/>
              <a:t>Necessity</a:t>
            </a:r>
          </a:p>
          <a:p>
            <a:pPr marL="742950" indent="-742950" fontAlgn="base">
              <a:buFont typeface="+mj-lt"/>
              <a:buAutoNum type="arabicPeriod"/>
            </a:pPr>
            <a:r>
              <a:rPr lang="en-IN" sz="4000" b="1" dirty="0" smtClean="0"/>
              <a:t>Fear</a:t>
            </a:r>
          </a:p>
          <a:p>
            <a:pPr marL="742950" indent="-742950" fontAlgn="base">
              <a:buFont typeface="+mj-lt"/>
              <a:buAutoNum type="arabicPeriod"/>
            </a:pPr>
            <a:r>
              <a:rPr lang="en-IN" sz="4000" b="1" dirty="0" smtClean="0"/>
              <a:t>Revenge</a:t>
            </a:r>
          </a:p>
          <a:p>
            <a:pPr marL="742950" indent="-742950" fontAlgn="base">
              <a:buFont typeface="+mj-lt"/>
              <a:buAutoNum type="arabicPeriod"/>
            </a:pPr>
            <a:r>
              <a:rPr lang="en-IN" sz="4000" b="1" dirty="0" smtClean="0"/>
              <a:t>Vanity</a:t>
            </a:r>
          </a:p>
          <a:p>
            <a:pPr marL="742950" indent="-742950" fontAlgn="base">
              <a:buFont typeface="+mj-lt"/>
              <a:buAutoNum type="arabicPeriod"/>
            </a:pPr>
            <a:r>
              <a:rPr lang="en-IN" sz="4000" b="1" dirty="0" smtClean="0"/>
              <a:t>Mastery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1404</TotalTime>
  <Words>1201</Words>
  <Application>Microsoft Office PowerPoint</Application>
  <PresentationFormat>On-screen Show (4:3)</PresentationFormat>
  <Paragraphs>125</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Slide 1</vt:lpstr>
      <vt:lpstr>Meaning of Motivation </vt:lpstr>
      <vt:lpstr>Definitions of Motivation</vt:lpstr>
      <vt:lpstr>Characteristics of Motivation</vt:lpstr>
      <vt:lpstr>Terminology of Motivation</vt:lpstr>
      <vt:lpstr>Types of Motivation</vt:lpstr>
      <vt:lpstr>Slide 7</vt:lpstr>
      <vt:lpstr>Slide 8</vt:lpstr>
      <vt:lpstr>Sources of Motivation</vt:lpstr>
      <vt:lpstr>Sources of Motivation </vt:lpstr>
      <vt:lpstr>     Maslow’s Theory of Motivation</vt:lpstr>
      <vt:lpstr>Maslow’s Hierarchy Theory of Motivation</vt:lpstr>
      <vt:lpstr>Slide 13</vt:lpstr>
      <vt:lpstr>Slide 14</vt:lpstr>
      <vt:lpstr>Classroom Implications of Theory of Motivation</vt:lpstr>
      <vt:lpstr>Slide 16</vt:lpstr>
      <vt:lpstr>Techniques of Enhancing Learner Motivation</vt:lpstr>
      <vt:lpstr>References</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ON THE OPINIONS OF TEACHERS TOWARDS IMPORTANCE AND PROBLEMS IN TEACHING ENGLISH AT SECONDARY SCHOOLS  IN WEST GODAVARI DISTRICT</dc:title>
  <dc:creator>kps</dc:creator>
  <cp:lastModifiedBy>ASUS</cp:lastModifiedBy>
  <cp:revision>237</cp:revision>
  <dcterms:created xsi:type="dcterms:W3CDTF">2006-08-16T00:00:00Z</dcterms:created>
  <dcterms:modified xsi:type="dcterms:W3CDTF">2021-08-11T09:56:22Z</dcterms:modified>
</cp:coreProperties>
</file>